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94D51-7FFA-4B8C-B4CE-F6066A7DDA4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E8D279B-0BD4-4633-B15E-D9259FAD53DB}">
      <dgm:prSet phldrT="[Text]" custT="1"/>
      <dgm:spPr/>
      <dgm:t>
        <a:bodyPr/>
        <a:lstStyle/>
        <a:p>
          <a:r>
            <a:rPr lang="en-US" sz="2900">
              <a:latin typeface="Berlin Sans FB" panose="020E0602020502020306" pitchFamily="34" charset="0"/>
            </a:rPr>
            <a:t>Consuls (2)</a:t>
          </a:r>
        </a:p>
        <a:p>
          <a:r>
            <a:rPr lang="en-US" sz="1600">
              <a:latin typeface="Berlin Sans FB" panose="020E0602020502020306" pitchFamily="34" charset="0"/>
            </a:rPr>
            <a:t>patricians (aristocracy)</a:t>
          </a:r>
        </a:p>
      </dgm:t>
    </dgm:pt>
    <dgm:pt modelId="{943446E5-3749-496E-B6C8-4376DE3E49A4}" type="parTrans" cxnId="{DA5D7DE8-3D58-416B-A9B2-CB439E2DDE13}">
      <dgm:prSet/>
      <dgm:spPr/>
      <dgm:t>
        <a:bodyPr/>
        <a:lstStyle/>
        <a:p>
          <a:endParaRPr lang="en-US"/>
        </a:p>
      </dgm:t>
    </dgm:pt>
    <dgm:pt modelId="{549BC46B-2EFA-4C95-832A-105265966CC0}" type="sibTrans" cxnId="{DA5D7DE8-3D58-416B-A9B2-CB439E2DDE13}">
      <dgm:prSet/>
      <dgm:spPr/>
      <dgm:t>
        <a:bodyPr/>
        <a:lstStyle/>
        <a:p>
          <a:endParaRPr lang="en-US"/>
        </a:p>
      </dgm:t>
    </dgm:pt>
    <dgm:pt modelId="{2DAB7498-1C85-48EA-A762-4CED2581BD55}">
      <dgm:prSet phldrT="[Text]" custT="1"/>
      <dgm:spPr/>
      <dgm:t>
        <a:bodyPr/>
        <a:lstStyle/>
        <a:p>
          <a:r>
            <a:rPr lang="en-US" sz="2900">
              <a:latin typeface="Berlin Sans FB" panose="020E0602020502020306" pitchFamily="34" charset="0"/>
            </a:rPr>
            <a:t>Senate (300)</a:t>
          </a:r>
        </a:p>
        <a:p>
          <a:r>
            <a:rPr lang="en-US" sz="1600">
              <a:latin typeface="Berlin Sans FB" panose="020E0602020502020306" pitchFamily="34" charset="0"/>
            </a:rPr>
            <a:t>patricians</a:t>
          </a:r>
        </a:p>
      </dgm:t>
    </dgm:pt>
    <dgm:pt modelId="{33B64056-DDEC-40CE-BDA6-07A0F98303AA}" type="parTrans" cxnId="{BB5D87DC-021E-4EFE-B69B-79FC1ED7BE36}">
      <dgm:prSet/>
      <dgm:spPr/>
      <dgm:t>
        <a:bodyPr/>
        <a:lstStyle/>
        <a:p>
          <a:endParaRPr lang="en-US"/>
        </a:p>
      </dgm:t>
    </dgm:pt>
    <dgm:pt modelId="{28789392-5E6B-4652-8023-9CF4F2314679}" type="sibTrans" cxnId="{BB5D87DC-021E-4EFE-B69B-79FC1ED7BE36}">
      <dgm:prSet/>
      <dgm:spPr/>
      <dgm:t>
        <a:bodyPr/>
        <a:lstStyle/>
        <a:p>
          <a:endParaRPr lang="en-US"/>
        </a:p>
      </dgm:t>
    </dgm:pt>
    <dgm:pt modelId="{29AD8DE4-2F68-4E7C-AB22-43972FEFE202}">
      <dgm:prSet phldrT="[Text]" custT="1"/>
      <dgm:spPr/>
      <dgm:t>
        <a:bodyPr/>
        <a:lstStyle/>
        <a:p>
          <a:r>
            <a:rPr lang="en-US" sz="2900">
              <a:latin typeface="Berlin Sans FB" panose="020E0602020502020306" pitchFamily="34" charset="0"/>
            </a:rPr>
            <a:t>Assembly</a:t>
          </a:r>
        </a:p>
        <a:p>
          <a:r>
            <a:rPr lang="en-US" sz="1600">
              <a:latin typeface="Berlin Sans FB" panose="020E0602020502020306" pitchFamily="34" charset="0"/>
            </a:rPr>
            <a:t>plebians (adult male citizens)</a:t>
          </a:r>
          <a:r>
            <a:rPr lang="en-US" sz="2900">
              <a:latin typeface="Berlin Sans FB" panose="020E0602020502020306" pitchFamily="34" charset="0"/>
            </a:rPr>
            <a:t> </a:t>
          </a:r>
        </a:p>
      </dgm:t>
    </dgm:pt>
    <dgm:pt modelId="{7DEF986A-87F8-404D-9A12-2068451C0008}" type="parTrans" cxnId="{4EE0747D-8D68-4048-AB72-A0A5B726BEDC}">
      <dgm:prSet/>
      <dgm:spPr/>
      <dgm:t>
        <a:bodyPr/>
        <a:lstStyle/>
        <a:p>
          <a:endParaRPr lang="en-US"/>
        </a:p>
      </dgm:t>
    </dgm:pt>
    <dgm:pt modelId="{CBD13FC9-7ABA-4AE7-AD46-2F807AFA4914}" type="sibTrans" cxnId="{4EE0747D-8D68-4048-AB72-A0A5B726BEDC}">
      <dgm:prSet/>
      <dgm:spPr/>
      <dgm:t>
        <a:bodyPr/>
        <a:lstStyle/>
        <a:p>
          <a:endParaRPr lang="en-US"/>
        </a:p>
      </dgm:t>
    </dgm:pt>
    <dgm:pt modelId="{DD0CE88E-A65C-4D8D-B89D-949114414C0B}" type="pres">
      <dgm:prSet presAssocID="{6E194D51-7FFA-4B8C-B4CE-F6066A7DDA41}" presName="Name0" presStyleCnt="0">
        <dgm:presLayoutVars>
          <dgm:dir/>
          <dgm:animLvl val="lvl"/>
          <dgm:resizeHandles val="exact"/>
        </dgm:presLayoutVars>
      </dgm:prSet>
      <dgm:spPr/>
    </dgm:pt>
    <dgm:pt modelId="{D875BEF4-48DD-4E6D-A59E-0E3EA32F50DE}" type="pres">
      <dgm:prSet presAssocID="{DE8D279B-0BD4-4633-B15E-D9259FAD53DB}" presName="Name8" presStyleCnt="0"/>
      <dgm:spPr/>
    </dgm:pt>
    <dgm:pt modelId="{A91DD0E6-BED0-4CFF-9886-F64305883C89}" type="pres">
      <dgm:prSet presAssocID="{DE8D279B-0BD4-4633-B15E-D9259FAD53D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AC9F1-BCA2-4238-ADEE-76AF90E75EE9}" type="pres">
      <dgm:prSet presAssocID="{DE8D279B-0BD4-4633-B15E-D9259FAD53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7CAC8-5DF7-4CCD-8205-5559D8483A0E}" type="pres">
      <dgm:prSet presAssocID="{2DAB7498-1C85-48EA-A762-4CED2581BD55}" presName="Name8" presStyleCnt="0"/>
      <dgm:spPr/>
    </dgm:pt>
    <dgm:pt modelId="{C401B5DB-8627-434A-B3E4-2E63366D26D2}" type="pres">
      <dgm:prSet presAssocID="{2DAB7498-1C85-48EA-A762-4CED2581BD55}" presName="level" presStyleLbl="node1" presStyleIdx="1" presStyleCnt="3" custScaleY="948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8C36C-CABD-4C01-8750-804B2734CF8E}" type="pres">
      <dgm:prSet presAssocID="{2DAB7498-1C85-48EA-A762-4CED2581BD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0A86C-BCEA-416A-8454-0AF2D55B6331}" type="pres">
      <dgm:prSet presAssocID="{29AD8DE4-2F68-4E7C-AB22-43972FEFE202}" presName="Name8" presStyleCnt="0"/>
      <dgm:spPr/>
    </dgm:pt>
    <dgm:pt modelId="{F77E8B0F-5E60-44BE-8838-6A3F498F2408}" type="pres">
      <dgm:prSet presAssocID="{29AD8DE4-2F68-4E7C-AB22-43972FEFE20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D2CFA-CA37-4468-BD80-1894447DAD52}" type="pres">
      <dgm:prSet presAssocID="{29AD8DE4-2F68-4E7C-AB22-43972FEFE2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2CCA0B-2D89-4551-8DFC-BBD9F30203CA}" type="presOf" srcId="{6E194D51-7FFA-4B8C-B4CE-F6066A7DDA41}" destId="{DD0CE88E-A65C-4D8D-B89D-949114414C0B}" srcOrd="0" destOrd="0" presId="urn:microsoft.com/office/officeart/2005/8/layout/pyramid1"/>
    <dgm:cxn modelId="{AEDF62E9-DA45-43DA-801F-043D3B3AEE4A}" type="presOf" srcId="{DE8D279B-0BD4-4633-B15E-D9259FAD53DB}" destId="{A91DD0E6-BED0-4CFF-9886-F64305883C89}" srcOrd="0" destOrd="0" presId="urn:microsoft.com/office/officeart/2005/8/layout/pyramid1"/>
    <dgm:cxn modelId="{45FFE0D8-2287-4BF1-85EA-D7AE68869E01}" type="presOf" srcId="{2DAB7498-1C85-48EA-A762-4CED2581BD55}" destId="{C401B5DB-8627-434A-B3E4-2E63366D26D2}" srcOrd="0" destOrd="0" presId="urn:microsoft.com/office/officeart/2005/8/layout/pyramid1"/>
    <dgm:cxn modelId="{87E21244-D725-469C-88BA-88C19BDD449A}" type="presOf" srcId="{DE8D279B-0BD4-4633-B15E-D9259FAD53DB}" destId="{5CBAC9F1-BCA2-4238-ADEE-76AF90E75EE9}" srcOrd="1" destOrd="0" presId="urn:microsoft.com/office/officeart/2005/8/layout/pyramid1"/>
    <dgm:cxn modelId="{FDE9952B-2896-4227-BA1D-8D12D0798E2D}" type="presOf" srcId="{2DAB7498-1C85-48EA-A762-4CED2581BD55}" destId="{BC88C36C-CABD-4C01-8750-804B2734CF8E}" srcOrd="1" destOrd="0" presId="urn:microsoft.com/office/officeart/2005/8/layout/pyramid1"/>
    <dgm:cxn modelId="{DA5D7DE8-3D58-416B-A9B2-CB439E2DDE13}" srcId="{6E194D51-7FFA-4B8C-B4CE-F6066A7DDA41}" destId="{DE8D279B-0BD4-4633-B15E-D9259FAD53DB}" srcOrd="0" destOrd="0" parTransId="{943446E5-3749-496E-B6C8-4376DE3E49A4}" sibTransId="{549BC46B-2EFA-4C95-832A-105265966CC0}"/>
    <dgm:cxn modelId="{BB5D87DC-021E-4EFE-B69B-79FC1ED7BE36}" srcId="{6E194D51-7FFA-4B8C-B4CE-F6066A7DDA41}" destId="{2DAB7498-1C85-48EA-A762-4CED2581BD55}" srcOrd="1" destOrd="0" parTransId="{33B64056-DDEC-40CE-BDA6-07A0F98303AA}" sibTransId="{28789392-5E6B-4652-8023-9CF4F2314679}"/>
    <dgm:cxn modelId="{DE91DA74-8E75-41EB-8057-0033F7E3019C}" type="presOf" srcId="{29AD8DE4-2F68-4E7C-AB22-43972FEFE202}" destId="{7DED2CFA-CA37-4468-BD80-1894447DAD52}" srcOrd="1" destOrd="0" presId="urn:microsoft.com/office/officeart/2005/8/layout/pyramid1"/>
    <dgm:cxn modelId="{C3DF494A-4886-442D-9D50-393CEA25EF36}" type="presOf" srcId="{29AD8DE4-2F68-4E7C-AB22-43972FEFE202}" destId="{F77E8B0F-5E60-44BE-8838-6A3F498F2408}" srcOrd="0" destOrd="0" presId="urn:microsoft.com/office/officeart/2005/8/layout/pyramid1"/>
    <dgm:cxn modelId="{4EE0747D-8D68-4048-AB72-A0A5B726BEDC}" srcId="{6E194D51-7FFA-4B8C-B4CE-F6066A7DDA41}" destId="{29AD8DE4-2F68-4E7C-AB22-43972FEFE202}" srcOrd="2" destOrd="0" parTransId="{7DEF986A-87F8-404D-9A12-2068451C0008}" sibTransId="{CBD13FC9-7ABA-4AE7-AD46-2F807AFA4914}"/>
    <dgm:cxn modelId="{82E5C868-D4C5-44DB-AB59-195DF6756CE9}" type="presParOf" srcId="{DD0CE88E-A65C-4D8D-B89D-949114414C0B}" destId="{D875BEF4-48DD-4E6D-A59E-0E3EA32F50DE}" srcOrd="0" destOrd="0" presId="urn:microsoft.com/office/officeart/2005/8/layout/pyramid1"/>
    <dgm:cxn modelId="{8EC970B5-58FA-4758-B835-501BFF2A783F}" type="presParOf" srcId="{D875BEF4-48DD-4E6D-A59E-0E3EA32F50DE}" destId="{A91DD0E6-BED0-4CFF-9886-F64305883C89}" srcOrd="0" destOrd="0" presId="urn:microsoft.com/office/officeart/2005/8/layout/pyramid1"/>
    <dgm:cxn modelId="{948724FF-B623-4039-A097-CBFA59341137}" type="presParOf" srcId="{D875BEF4-48DD-4E6D-A59E-0E3EA32F50DE}" destId="{5CBAC9F1-BCA2-4238-ADEE-76AF90E75EE9}" srcOrd="1" destOrd="0" presId="urn:microsoft.com/office/officeart/2005/8/layout/pyramid1"/>
    <dgm:cxn modelId="{44EA487C-2125-404C-9415-BF9673B54869}" type="presParOf" srcId="{DD0CE88E-A65C-4D8D-B89D-949114414C0B}" destId="{52A7CAC8-5DF7-4CCD-8205-5559D8483A0E}" srcOrd="1" destOrd="0" presId="urn:microsoft.com/office/officeart/2005/8/layout/pyramid1"/>
    <dgm:cxn modelId="{8FEC9792-BD49-49EC-A8D8-85164273CAA3}" type="presParOf" srcId="{52A7CAC8-5DF7-4CCD-8205-5559D8483A0E}" destId="{C401B5DB-8627-434A-B3E4-2E63366D26D2}" srcOrd="0" destOrd="0" presId="urn:microsoft.com/office/officeart/2005/8/layout/pyramid1"/>
    <dgm:cxn modelId="{587F10C4-42B2-4071-85AB-B5F167B8E2A9}" type="presParOf" srcId="{52A7CAC8-5DF7-4CCD-8205-5559D8483A0E}" destId="{BC88C36C-CABD-4C01-8750-804B2734CF8E}" srcOrd="1" destOrd="0" presId="urn:microsoft.com/office/officeart/2005/8/layout/pyramid1"/>
    <dgm:cxn modelId="{365BCB18-F512-4746-B757-5C7AC915E467}" type="presParOf" srcId="{DD0CE88E-A65C-4D8D-B89D-949114414C0B}" destId="{CC90A86C-BCEA-416A-8454-0AF2D55B6331}" srcOrd="2" destOrd="0" presId="urn:microsoft.com/office/officeart/2005/8/layout/pyramid1"/>
    <dgm:cxn modelId="{79E0C0A0-CCA5-4FEF-985F-9DD138F34689}" type="presParOf" srcId="{CC90A86C-BCEA-416A-8454-0AF2D55B6331}" destId="{F77E8B0F-5E60-44BE-8838-6A3F498F2408}" srcOrd="0" destOrd="0" presId="urn:microsoft.com/office/officeart/2005/8/layout/pyramid1"/>
    <dgm:cxn modelId="{1151F749-AC9C-4275-AB5A-EC877F151374}" type="presParOf" srcId="{CC90A86C-BCEA-416A-8454-0AF2D55B6331}" destId="{7DED2CFA-CA37-4468-BD80-1894447DAD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DD0E6-BED0-4CFF-9886-F64305883C89}">
      <dsp:nvSpPr>
        <dsp:cNvPr id="0" name=""/>
        <dsp:cNvSpPr/>
      </dsp:nvSpPr>
      <dsp:spPr>
        <a:xfrm>
          <a:off x="3421215" y="0"/>
          <a:ext cx="3511243" cy="1376609"/>
        </a:xfrm>
        <a:prstGeom prst="trapezoid">
          <a:avLst>
            <a:gd name="adj" fmla="val 127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>
              <a:latin typeface="Berlin Sans FB" panose="020E0602020502020306" pitchFamily="34" charset="0"/>
            </a:rPr>
            <a:t>Consuls (2)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Berlin Sans FB" panose="020E0602020502020306" pitchFamily="34" charset="0"/>
            </a:rPr>
            <a:t>patricians (aristocracy)</a:t>
          </a:r>
        </a:p>
      </dsp:txBody>
      <dsp:txXfrm>
        <a:off x="3421215" y="0"/>
        <a:ext cx="3511243" cy="1376609"/>
      </dsp:txXfrm>
    </dsp:sp>
    <dsp:sp modelId="{C401B5DB-8627-434A-B3E4-2E63366D26D2}">
      <dsp:nvSpPr>
        <dsp:cNvPr id="0" name=""/>
        <dsp:cNvSpPr/>
      </dsp:nvSpPr>
      <dsp:spPr>
        <a:xfrm>
          <a:off x="1755621" y="1376609"/>
          <a:ext cx="6842431" cy="1306017"/>
        </a:xfrm>
        <a:prstGeom prst="trapezoid">
          <a:avLst>
            <a:gd name="adj" fmla="val 127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>
              <a:latin typeface="Berlin Sans FB" panose="020E0602020502020306" pitchFamily="34" charset="0"/>
            </a:rPr>
            <a:t>Senate (300)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Berlin Sans FB" panose="020E0602020502020306" pitchFamily="34" charset="0"/>
            </a:rPr>
            <a:t>patricians</a:t>
          </a:r>
        </a:p>
      </dsp:txBody>
      <dsp:txXfrm>
        <a:off x="2953047" y="1376609"/>
        <a:ext cx="4447580" cy="1306017"/>
      </dsp:txXfrm>
    </dsp:sp>
    <dsp:sp modelId="{F77E8B0F-5E60-44BE-8838-6A3F498F2408}">
      <dsp:nvSpPr>
        <dsp:cNvPr id="0" name=""/>
        <dsp:cNvSpPr/>
      </dsp:nvSpPr>
      <dsp:spPr>
        <a:xfrm>
          <a:off x="0" y="2682627"/>
          <a:ext cx="10353675" cy="1376609"/>
        </a:xfrm>
        <a:prstGeom prst="trapezoid">
          <a:avLst>
            <a:gd name="adj" fmla="val 12753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>
              <a:latin typeface="Berlin Sans FB" panose="020E0602020502020306" pitchFamily="34" charset="0"/>
            </a:rPr>
            <a:t>Assembly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Berlin Sans FB" panose="020E0602020502020306" pitchFamily="34" charset="0"/>
            </a:rPr>
            <a:t>plebians (adult male citizens)</a:t>
          </a:r>
          <a:r>
            <a:rPr lang="en-US" sz="2900" kern="1200">
              <a:latin typeface="Berlin Sans FB" panose="020E0602020502020306" pitchFamily="34" charset="0"/>
            </a:rPr>
            <a:t> </a:t>
          </a:r>
        </a:p>
      </dsp:txBody>
      <dsp:txXfrm>
        <a:off x="1811893" y="2682627"/>
        <a:ext cx="6729888" cy="1376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35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0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0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8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6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5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7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7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34F78E4-2824-40B2-B5D8-0090A532F13A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AC9DAE-5B75-4D6B-BF3E-6E9BB4B1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96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0556FLLkBT0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graphy.com/people/caesar-augustus-3956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anose="03010101010101010101" pitchFamily="66" charset="0"/>
              </a:rPr>
              <a:t>Setting the Stage</a:t>
            </a:r>
            <a:endParaRPr lang="en-US" dirty="0">
              <a:latin typeface="Lucida Calligraphy" panose="030101010101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Shakespeare’s </a:t>
            </a:r>
            <a:r>
              <a:rPr lang="en-US" i="1" dirty="0" smtClean="0">
                <a:latin typeface="Georgia" panose="02040502050405020303" pitchFamily="18" charset="0"/>
              </a:rPr>
              <a:t>Julius Caesar</a:t>
            </a:r>
            <a:endParaRPr lang="en-US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6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696686"/>
          </a:xfrm>
        </p:spPr>
        <p:txBody>
          <a:bodyPr/>
          <a:lstStyle/>
          <a:p>
            <a:r>
              <a:rPr lang="en-US" dirty="0" smtClean="0">
                <a:latin typeface="Lucida Handwriting" panose="03010101010101010101" pitchFamily="66" charset="0"/>
              </a:rPr>
              <a:t>Superstitions </a:t>
            </a:r>
            <a:endParaRPr lang="en-US" dirty="0">
              <a:latin typeface="Lucida Handwriting" panose="03010101010101010101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5" y="1196839"/>
            <a:ext cx="3906838" cy="3145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1554480"/>
            <a:ext cx="3706889" cy="423671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Emperors as Gods/ control the populace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Politics of “signs” and “omens”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Animals as deceased ancestors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Animals as sacrifice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Haruspex– soothsayers specialized in the reading of entrails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Chickens to predict military outcomes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Bad omens: owls, solar eclipses, lightning, dreams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7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670560"/>
          </a:xfrm>
        </p:spPr>
        <p:txBody>
          <a:bodyPr/>
          <a:lstStyle/>
          <a:p>
            <a:r>
              <a:rPr lang="en-US" dirty="0" smtClean="0">
                <a:latin typeface="Lucida Calligraphy" panose="03010101010101010101" pitchFamily="66" charset="0"/>
              </a:rPr>
              <a:t>Rule by the Rich</a:t>
            </a:r>
            <a:endParaRPr lang="en-US" dirty="0">
              <a:latin typeface="Lucida Calligraphy" panose="03010101010101010101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34" y="1854925"/>
            <a:ext cx="4540930" cy="2724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1541418"/>
            <a:ext cx="3706889" cy="424978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The Forum= stage; politicians=actors; citizens=audience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Roman Republic established in 509 BC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Republic– a state in which the power is vested in the citizens, who are entitled to vote; they elect representatives who govern on behalf of the citizens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Two types: representative democracy and direct democracy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Only the rich were allowed to run for/hold public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When in Rome…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“For the people, by the people”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structure of Roman Republic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98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189" y="609600"/>
            <a:ext cx="3706889" cy="38317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anose="03010101010101010101" pitchFamily="66" charset="0"/>
              </a:rPr>
              <a:t>Life of Caesar</a:t>
            </a:r>
            <a:endParaRPr lang="en-US" dirty="0">
              <a:latin typeface="Lucida Calligraphy" panose="03010101010101010101" pitchFamily="66" charset="0"/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9280" y="1363039"/>
            <a:ext cx="5019375" cy="61754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731519"/>
            <a:ext cx="4650982" cy="591747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Julius Caesar (c. July 12 or 13, 100 BC to March 15, 44 BC) was a politically adept and popular leader of the Roman </a:t>
            </a:r>
            <a:r>
              <a:rPr lang="en-US" sz="2000" dirty="0" smtClean="0">
                <a:effectLst/>
              </a:rPr>
              <a:t>Republic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While Julius Caesar hailed from Roman aristocrats, his family was far from rich. When Caesar was 16, his father, Gaius Caesar, died.</a:t>
            </a:r>
            <a:endParaRPr lang="en-US" sz="2000" dirty="0" smtClean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By age 31, Caesar had fought in several wars and become involved in Roman politics. After several alliances, he became dictator of the Roman </a:t>
            </a:r>
            <a:r>
              <a:rPr lang="en-US" sz="2000" dirty="0" smtClean="0">
                <a:effectLst/>
              </a:rPr>
              <a:t>Empire.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The strategic political alliance among Julius Caesar, </a:t>
            </a:r>
            <a:r>
              <a:rPr lang="en-US" sz="2000" dirty="0" smtClean="0">
                <a:effectLst/>
              </a:rPr>
              <a:t>Crassus </a:t>
            </a:r>
            <a:r>
              <a:rPr lang="en-US" sz="2000" dirty="0">
                <a:effectLst/>
              </a:rPr>
              <a:t>and Pompey came to be known as the </a:t>
            </a:r>
            <a:r>
              <a:rPr lang="en-US" sz="2000" dirty="0">
                <a:solidFill>
                  <a:srgbClr val="00B0F0"/>
                </a:solidFill>
                <a:effectLst/>
              </a:rPr>
              <a:t>First Triumvirate</a:t>
            </a:r>
            <a:r>
              <a:rPr lang="en-US" sz="2000" dirty="0" smtClean="0">
                <a:solidFill>
                  <a:srgbClr val="00B0F0"/>
                </a:solidFill>
                <a:effectLst/>
              </a:rPr>
              <a:t>.</a:t>
            </a:r>
          </a:p>
          <a:p>
            <a:pPr lvl="1"/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65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1205336"/>
            <a:ext cx="4349682" cy="2985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609600"/>
            <a:ext cx="4807736" cy="586957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Julius Caesar was assassinated by political </a:t>
            </a:r>
            <a:r>
              <a:rPr lang="en-US" sz="1800" dirty="0" smtClean="0">
                <a:effectLst/>
              </a:rPr>
              <a:t>rivals, led by Cassius Longinus and Marcus Brutus, on </a:t>
            </a:r>
            <a:r>
              <a:rPr lang="en-US" sz="1800" dirty="0">
                <a:effectLst/>
              </a:rPr>
              <a:t>the Ides of March (the 15th), 44 BC. </a:t>
            </a:r>
            <a:endParaRPr lang="en-US" sz="1800" dirty="0" smtClean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 Although he would serve just a year's term before his assassination, Caesar’s rule proved instrumental in reforming Rome for his countrymen. </a:t>
            </a:r>
            <a:endParaRPr lang="en-US" sz="1800" dirty="0" smtClean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effectLst/>
              </a:rPr>
              <a:t>Caesar's </a:t>
            </a:r>
            <a:r>
              <a:rPr lang="en-US" sz="1800" dirty="0">
                <a:effectLst/>
              </a:rPr>
              <a:t>great-grandnephew </a:t>
            </a:r>
            <a:r>
              <a:rPr lang="en-US" sz="1800" dirty="0">
                <a:effectLst/>
                <a:hlinkClick r:id="rId3"/>
              </a:rPr>
              <a:t>Gaius Octavian</a:t>
            </a:r>
            <a:r>
              <a:rPr lang="en-US" sz="1800" dirty="0">
                <a:effectLst/>
              </a:rPr>
              <a:t> </a:t>
            </a:r>
            <a:r>
              <a:rPr lang="en-US" sz="1800" dirty="0" smtClean="0">
                <a:effectLst/>
              </a:rPr>
              <a:t>assembles </a:t>
            </a:r>
            <a:r>
              <a:rPr lang="en-US" sz="1800" dirty="0">
                <a:effectLst/>
              </a:rPr>
              <a:t>an army to fight back the military troops defending Cassius and Brutus. </a:t>
            </a:r>
            <a:endParaRPr lang="en-US" sz="1800" dirty="0" smtClean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effectLst/>
              </a:rPr>
              <a:t>His </a:t>
            </a:r>
            <a:r>
              <a:rPr lang="en-US" sz="1800" dirty="0">
                <a:effectLst/>
              </a:rPr>
              <a:t>victory over Caesar's assassins allowed Octavian, who assumed the name Augustus, to take power in 27 BC and become the first Roman emperor</a:t>
            </a:r>
            <a:r>
              <a:rPr lang="en-US" sz="1800" dirty="0" smtClean="0">
                <a:effectLst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With </a:t>
            </a:r>
            <a:r>
              <a:rPr lang="en-US" sz="1800" dirty="0" smtClean="0">
                <a:effectLst/>
              </a:rPr>
              <a:t>Caesar’s </a:t>
            </a:r>
            <a:r>
              <a:rPr lang="en-US" sz="1800" dirty="0">
                <a:effectLst/>
              </a:rPr>
              <a:t>death came the end of the Roman Republic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56902"/>
            <a:ext cx="3706889" cy="592183"/>
          </a:xfrm>
        </p:spPr>
        <p:txBody>
          <a:bodyPr/>
          <a:lstStyle/>
          <a:p>
            <a:r>
              <a:rPr lang="en-US" dirty="0" smtClean="0"/>
              <a:t>Aristotle’s Tragedy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92" y="1776550"/>
            <a:ext cx="4587651" cy="2718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1058092"/>
            <a:ext cx="3706889" cy="4715692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Tragedy</a:t>
            </a:r>
            <a:r>
              <a:rPr lang="en-US" sz="1800" dirty="0" smtClean="0"/>
              <a:t> is mean to arouse both pity and fear in the audience so that we may be purged, or cleansed, or these emotions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catharsis</a:t>
            </a:r>
            <a:r>
              <a:rPr lang="en-US" sz="1800" dirty="0" smtClean="0"/>
              <a:t>= emotional purging; a sense of exhilaration or calm after experiencing a great tragedy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A tragedy’s central character is neither completely good nor completely bad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Tragic hero</a:t>
            </a:r>
            <a:r>
              <a:rPr lang="en-US" sz="1800" dirty="0" smtClean="0"/>
              <a:t>= character who suffers a downfall or reversal of fortune as a result of their own errors or flaws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B0F0"/>
                </a:solidFill>
              </a:rPr>
              <a:t>Tragic flaw</a:t>
            </a:r>
            <a:r>
              <a:rPr lang="en-US" sz="1800" dirty="0" smtClean="0"/>
              <a:t>= fundamental character weakness such as pride, ambition, jealousy, </a:t>
            </a:r>
            <a:r>
              <a:rPr lang="en-US" sz="1800" dirty="0" err="1" smtClean="0"/>
              <a:t>etc</a:t>
            </a:r>
            <a:r>
              <a:rPr lang="en-US" sz="1800" dirty="0" smtClean="0"/>
              <a:t>; the tragic hero will come to realize their flaws prior to end of play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7425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1324</TotalTime>
  <Words>402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Berlin Sans FB</vt:lpstr>
      <vt:lpstr>Calisto MT</vt:lpstr>
      <vt:lpstr>Georgia</vt:lpstr>
      <vt:lpstr>Lucida Calligraphy</vt:lpstr>
      <vt:lpstr>Lucida Handwriting</vt:lpstr>
      <vt:lpstr>Trebuchet MS</vt:lpstr>
      <vt:lpstr>Wingdings 2</vt:lpstr>
      <vt:lpstr>Slate</vt:lpstr>
      <vt:lpstr>Setting the Stage</vt:lpstr>
      <vt:lpstr>Superstitions </vt:lpstr>
      <vt:lpstr>Rule by the Rich</vt:lpstr>
      <vt:lpstr>Political structure of Roman Republic</vt:lpstr>
      <vt:lpstr>Life of Caesar</vt:lpstr>
      <vt:lpstr>PowerPoint Presentation</vt:lpstr>
      <vt:lpstr>Aristotle’s Tragedy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Stage</dc:title>
  <dc:creator>Barefoot, Kelly</dc:creator>
  <cp:lastModifiedBy>Barefoot, Kelly</cp:lastModifiedBy>
  <cp:revision>13</cp:revision>
  <dcterms:created xsi:type="dcterms:W3CDTF">2017-10-06T16:59:56Z</dcterms:created>
  <dcterms:modified xsi:type="dcterms:W3CDTF">2017-10-10T12:16:30Z</dcterms:modified>
</cp:coreProperties>
</file>