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1FFAD9-D8F0-4E4B-A633-98689394FFE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.telegraph.co.uk/multimedia/archive/01813/FScott_1813988b.jpg" TargetMode="External"/><Relationship Id="rId3" Type="http://schemas.openxmlformats.org/officeDocument/2006/relationships/hyperlink" Target="http://www.swisseduc.ch/english/readinglist/fitzgerald_fscott/geo.html" TargetMode="External"/><Relationship Id="rId7" Type="http://schemas.openxmlformats.org/officeDocument/2006/relationships/hyperlink" Target="http://image1.findagrave.com/photos250/photos/2009/345/344_126064520224.jpg" TargetMode="External"/><Relationship Id="rId12" Type="http://schemas.openxmlformats.org/officeDocument/2006/relationships/hyperlink" Target="http://thegreatgatsbysandm.blogspot.com/2011/05/valley-of-ashes.html" TargetMode="External"/><Relationship Id="rId2" Type="http://schemas.openxmlformats.org/officeDocument/2006/relationships/hyperlink" Target="http://www.pbs.org/kenburns/prohibition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graphy.com/people/f-scott-fitzgerald-9296261" TargetMode="External"/><Relationship Id="rId11" Type="http://schemas.openxmlformats.org/officeDocument/2006/relationships/hyperlink" Target="http://3.bp.blogspot.com/-uq_qjeAiprA/UMYtlVxtBwI/AAAAAAAAA2w/-bwxOSQ1yiw/s1600/4.jpg" TargetMode="External"/><Relationship Id="rId5" Type="http://schemas.openxmlformats.org/officeDocument/2006/relationships/hyperlink" Target="http://reading.cornell.edu/reading_project_06/gatsby/great_gatsby_resources.htm" TargetMode="External"/><Relationship Id="rId10" Type="http://schemas.openxmlformats.org/officeDocument/2006/relationships/hyperlink" Target="http://s3.amazonaws.com/cmi-niche/gallery_photos/36676/images/slideshow_feature_Palm-Court----Credit-The-Plaza.jpg?1348853726" TargetMode="External"/><Relationship Id="rId4" Type="http://schemas.openxmlformats.org/officeDocument/2006/relationships/hyperlink" Target="http://www.pbs.org/wgbh/amex/monkeytrial/peopleevents/e_jazzage.html" TargetMode="External"/><Relationship Id="rId9" Type="http://schemas.openxmlformats.org/officeDocument/2006/relationships/hyperlink" Target="http://www.brunswick.k12.me.us/hdwyer/the-great-gatsby-study-gui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youtube.com/watch?v=yNAOHtmy4j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59502"/>
          </a:xfrm>
        </p:spPr>
        <p:txBody>
          <a:bodyPr>
            <a:normAutofit/>
          </a:bodyPr>
          <a:lstStyle/>
          <a:p>
            <a:r>
              <a:rPr lang="en-US" sz="8000" i="1" dirty="0" smtClean="0"/>
              <a:t>The Great Gatsby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by F. Scott Fitzgerald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819400"/>
            <a:ext cx="740664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Historical background, author information, themes, and motifs to look for</a:t>
            </a:r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/>
              <a:t>"I look out at it and I think it is the most beautiful history in the world. . . . It is the history of all aspiration not just the American dream but the human </a:t>
            </a:r>
            <a:r>
              <a:rPr lang="en-US" i="1"/>
              <a:t>dream </a:t>
            </a:r>
            <a:r>
              <a:rPr lang="en-US" i="1" smtClean="0"/>
              <a:t>and…that </a:t>
            </a:r>
            <a:r>
              <a:rPr lang="en-US" i="1" dirty="0"/>
              <a:t>too is a place in the line of the pioneers</a:t>
            </a:r>
            <a:r>
              <a:rPr lang="en-US" i="1" dirty="0" smtClean="0"/>
              <a:t>.“</a:t>
            </a:r>
          </a:p>
          <a:p>
            <a:r>
              <a:rPr lang="en-US" i="1" dirty="0" smtClean="0"/>
              <a:t>-</a:t>
            </a:r>
            <a:r>
              <a:rPr lang="en-US" i="1" dirty="0"/>
              <a:t> The Notebooks of F. Scott Fitzgerald, ed. Matthew J. </a:t>
            </a:r>
            <a:r>
              <a:rPr lang="en-US" i="1" dirty="0" err="1"/>
              <a:t>Bruccoli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Famous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Magazines, Newspaper Short Stories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i="1" dirty="0" smtClean="0"/>
              <a:t>This Side of Paradise (1920)</a:t>
            </a:r>
          </a:p>
          <a:p>
            <a:r>
              <a:rPr lang="en-US" i="1" dirty="0" smtClean="0"/>
              <a:t>The Beautiful and the Damned (1922)</a:t>
            </a:r>
          </a:p>
          <a:p>
            <a:r>
              <a:rPr lang="en-US" i="1" dirty="0" smtClean="0"/>
              <a:t>The Great Gatsby (1925)</a:t>
            </a:r>
          </a:p>
          <a:p>
            <a:r>
              <a:rPr lang="en-US" i="1" dirty="0" smtClean="0"/>
              <a:t>Tender is the Night (1934)</a:t>
            </a:r>
          </a:p>
          <a:p>
            <a:r>
              <a:rPr lang="en-US" i="1" dirty="0" smtClean="0"/>
              <a:t>The Last Tycoon </a:t>
            </a:r>
            <a:r>
              <a:rPr lang="en-US" dirty="0" smtClean="0"/>
              <a:t>(unfinished)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Featured in </a:t>
            </a:r>
            <a:r>
              <a:rPr lang="en-US" i="1" dirty="0" smtClean="0"/>
              <a:t>Esquire</a:t>
            </a:r>
            <a:r>
              <a:rPr lang="en-US" dirty="0" smtClean="0"/>
              <a:t>, </a:t>
            </a:r>
            <a:r>
              <a:rPr lang="en-US" i="1" dirty="0" smtClean="0"/>
              <a:t>The Saturday Evening Post</a:t>
            </a:r>
          </a:p>
          <a:p>
            <a:r>
              <a:rPr lang="en-US" i="1" dirty="0" smtClean="0"/>
              <a:t>All the Sad Young Men </a:t>
            </a:r>
            <a:r>
              <a:rPr lang="en-US" dirty="0" smtClean="0"/>
              <a:t>(best collection of short stories)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2602687" cy="39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Characters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Nick </a:t>
            </a:r>
            <a:r>
              <a:rPr lang="en-US" b="1" dirty="0" err="1" smtClean="0">
                <a:latin typeface="Cambria" panose="02040503050406030204" pitchFamily="18" charset="0"/>
              </a:rPr>
              <a:t>Carraway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– narrator; cousin to Daisy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Jay Gatsby </a:t>
            </a:r>
            <a:r>
              <a:rPr lang="en-US" dirty="0" smtClean="0">
                <a:latin typeface="Cambria" panose="02040503050406030204" pitchFamily="18" charset="0"/>
              </a:rPr>
              <a:t>– </a:t>
            </a:r>
            <a:r>
              <a:rPr lang="en-US" dirty="0" smtClean="0">
                <a:latin typeface="Cambria" panose="02040503050406030204" pitchFamily="18" charset="0"/>
              </a:rPr>
              <a:t>mysterious central figure; in love with Daisy; lives in West Egg (new money)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Tom &amp; Daisy Buchanan </a:t>
            </a:r>
            <a:r>
              <a:rPr lang="en-US" dirty="0" smtClean="0">
                <a:latin typeface="Cambria" panose="02040503050406030204" pitchFamily="18" charset="0"/>
              </a:rPr>
              <a:t>– </a:t>
            </a:r>
            <a:r>
              <a:rPr lang="en-US" dirty="0" smtClean="0">
                <a:latin typeface="Cambria" panose="02040503050406030204" pitchFamily="18" charset="0"/>
              </a:rPr>
              <a:t>Tom is an ivy-league, retired polo champion; Daisy is a Southern debutante; live in East Egg (old money)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Jordan </a:t>
            </a:r>
            <a:r>
              <a:rPr lang="en-US" b="1" dirty="0" smtClean="0">
                <a:latin typeface="Cambria" panose="02040503050406030204" pitchFamily="18" charset="0"/>
              </a:rPr>
              <a:t>Baker </a:t>
            </a:r>
            <a:r>
              <a:rPr lang="en-US" dirty="0" smtClean="0">
                <a:latin typeface="Cambria" panose="02040503050406030204" pitchFamily="18" charset="0"/>
              </a:rPr>
              <a:t>– </a:t>
            </a:r>
            <a:r>
              <a:rPr lang="en-US" dirty="0" smtClean="0">
                <a:latin typeface="Cambria" panose="02040503050406030204" pitchFamily="18" charset="0"/>
              </a:rPr>
              <a:t>Daisy’s best friend; based </a:t>
            </a:r>
            <a:r>
              <a:rPr lang="en-US" dirty="0" smtClean="0">
                <a:latin typeface="Cambria" panose="02040503050406030204" pitchFamily="18" charset="0"/>
              </a:rPr>
              <a:t>off Edith Cummings, 1923 women’s golf </a:t>
            </a:r>
            <a:r>
              <a:rPr lang="en-US" dirty="0" smtClean="0">
                <a:latin typeface="Cambria" panose="02040503050406030204" pitchFamily="18" charset="0"/>
              </a:rPr>
              <a:t>champion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George </a:t>
            </a:r>
            <a:r>
              <a:rPr lang="en-US" b="1" dirty="0" smtClean="0">
                <a:latin typeface="Cambria" panose="02040503050406030204" pitchFamily="18" charset="0"/>
              </a:rPr>
              <a:t>&amp; Myrtle Wilson </a:t>
            </a:r>
            <a:r>
              <a:rPr lang="en-US" dirty="0" smtClean="0">
                <a:latin typeface="Cambria" panose="02040503050406030204" pitchFamily="18" charset="0"/>
              </a:rPr>
              <a:t>– Tom’s mistress and her </a:t>
            </a:r>
            <a:r>
              <a:rPr lang="en-US" dirty="0" smtClean="0">
                <a:latin typeface="Cambria" panose="02040503050406030204" pitchFamily="18" charset="0"/>
              </a:rPr>
              <a:t>mechanic husband</a:t>
            </a:r>
            <a:r>
              <a:rPr lang="en-US" dirty="0" smtClean="0">
                <a:latin typeface="Cambria" panose="02040503050406030204" pitchFamily="18" charset="0"/>
              </a:rPr>
              <a:t>; live in the </a:t>
            </a:r>
            <a:r>
              <a:rPr lang="en-US" dirty="0" smtClean="0">
                <a:latin typeface="Cambria" panose="02040503050406030204" pitchFamily="18" charset="0"/>
              </a:rPr>
              <a:t>“valley </a:t>
            </a:r>
            <a:r>
              <a:rPr lang="en-US" dirty="0" smtClean="0">
                <a:latin typeface="Cambria" panose="02040503050406030204" pitchFamily="18" charset="0"/>
              </a:rPr>
              <a:t>of </a:t>
            </a:r>
            <a:r>
              <a:rPr lang="en-US" dirty="0" smtClean="0">
                <a:latin typeface="Cambria" panose="02040503050406030204" pitchFamily="18" charset="0"/>
              </a:rPr>
              <a:t>ashes”– land between East Egg and NYC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Meyer </a:t>
            </a:r>
            <a:r>
              <a:rPr lang="en-US" b="1" dirty="0" err="1" smtClean="0">
                <a:latin typeface="Cambria" panose="02040503050406030204" pitchFamily="18" charset="0"/>
              </a:rPr>
              <a:t>Wolfshiem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– </a:t>
            </a:r>
            <a:r>
              <a:rPr lang="en-US" dirty="0" smtClean="0">
                <a:latin typeface="Cambria" panose="02040503050406030204" pitchFamily="18" charset="0"/>
              </a:rPr>
              <a:t>“business associate” of Gatsby; based </a:t>
            </a:r>
            <a:r>
              <a:rPr lang="en-US" dirty="0" smtClean="0">
                <a:latin typeface="Cambria" panose="02040503050406030204" pitchFamily="18" charset="0"/>
              </a:rPr>
              <a:t>on Arnold Rothstein, a real-life gangster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>
            <a:normAutofit fontScale="77500" lnSpcReduction="20000"/>
          </a:bodyPr>
          <a:lstStyle/>
          <a:p>
            <a:pPr marL="585216" indent="-457200"/>
            <a:r>
              <a:rPr lang="en-US" dirty="0" smtClean="0">
                <a:latin typeface="Cambria" panose="02040503050406030204" pitchFamily="18" charset="0"/>
              </a:rPr>
              <a:t>Setting</a:t>
            </a:r>
          </a:p>
          <a:p>
            <a:pPr marL="859536" lvl="1" indent="-457200"/>
            <a:r>
              <a:rPr lang="en-US" b="1" dirty="0" smtClean="0">
                <a:latin typeface="Cambria" panose="02040503050406030204" pitchFamily="18" charset="0"/>
              </a:rPr>
              <a:t>The East and West Eggs </a:t>
            </a:r>
            <a:r>
              <a:rPr lang="en-US" dirty="0" smtClean="0">
                <a:latin typeface="Cambria" panose="02040503050406030204" pitchFamily="18" charset="0"/>
              </a:rPr>
              <a:t>– fictionalized peninsulas on Long Island </a:t>
            </a:r>
            <a:r>
              <a:rPr lang="en-US" dirty="0" smtClean="0">
                <a:latin typeface="Cambria" panose="02040503050406030204" pitchFamily="18" charset="0"/>
              </a:rPr>
              <a:t>Sound (Hamptons)</a:t>
            </a:r>
            <a:endParaRPr lang="en-US" dirty="0" smtClean="0">
              <a:latin typeface="Cambria" panose="02040503050406030204" pitchFamily="18" charset="0"/>
            </a:endParaRP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East Egg – representative of “old money”; Tom and Daisy live here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West Egg – the newly rich live here – not quite accepted into the folds of the old moneyed; Gatsby’s mansion is here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49893"/>
            <a:ext cx="3505200" cy="274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49893"/>
            <a:ext cx="3048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86200"/>
            <a:ext cx="7924800" cy="2438400"/>
          </a:xfrm>
        </p:spPr>
        <p:txBody>
          <a:bodyPr>
            <a:normAutofit fontScale="92500" lnSpcReduction="10000"/>
          </a:bodyPr>
          <a:lstStyle/>
          <a:p>
            <a:pPr marL="585216" indent="-457200"/>
            <a:r>
              <a:rPr lang="en-US" dirty="0" smtClean="0">
                <a:latin typeface="Cambria" panose="02040503050406030204" pitchFamily="18" charset="0"/>
              </a:rPr>
              <a:t>Setting</a:t>
            </a:r>
          </a:p>
          <a:p>
            <a:pPr marL="859536" lvl="1" indent="-457200"/>
            <a:r>
              <a:rPr lang="en-US" b="1" dirty="0" smtClean="0">
                <a:latin typeface="Cambria" panose="02040503050406030204" pitchFamily="18" charset="0"/>
              </a:rPr>
              <a:t>Gatsby’s mansion</a:t>
            </a:r>
            <a:r>
              <a:rPr lang="en-US" dirty="0" smtClean="0">
                <a:latin typeface="Cambria" panose="02040503050406030204" pitchFamily="18" charset="0"/>
              </a:rPr>
              <a:t>: set on 40 acres; colossal, flashy, </a:t>
            </a:r>
            <a:r>
              <a:rPr lang="en-US" dirty="0" smtClean="0">
                <a:latin typeface="Cambria" panose="02040503050406030204" pitchFamily="18" charset="0"/>
              </a:rPr>
              <a:t>garish; setting for weekly parties</a:t>
            </a:r>
            <a:endParaRPr lang="en-US" dirty="0" smtClean="0">
              <a:latin typeface="Cambria" panose="02040503050406030204" pitchFamily="18" charset="0"/>
            </a:endParaRP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Symbolic of Gatsby’s success and the “American Dream”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Also symbolic of the hollowness of money, success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Serves as Gatsby’s lure for Daisy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55019"/>
            <a:ext cx="3057525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6637"/>
            <a:ext cx="3543300" cy="26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800" cy="2286000"/>
          </a:xfrm>
        </p:spPr>
        <p:txBody>
          <a:bodyPr>
            <a:normAutofit fontScale="92500" lnSpcReduction="20000"/>
          </a:bodyPr>
          <a:lstStyle/>
          <a:p>
            <a:pPr marL="585216" indent="-457200"/>
            <a:r>
              <a:rPr lang="en-US" dirty="0" smtClean="0">
                <a:latin typeface="Cambria" panose="02040503050406030204" pitchFamily="18" charset="0"/>
              </a:rPr>
              <a:t>Setting</a:t>
            </a:r>
          </a:p>
          <a:p>
            <a:pPr marL="859536" lvl="1" indent="-457200"/>
            <a:r>
              <a:rPr lang="en-US" b="1" dirty="0" smtClean="0">
                <a:latin typeface="Cambria" panose="02040503050406030204" pitchFamily="18" charset="0"/>
              </a:rPr>
              <a:t>Valley of Ashes </a:t>
            </a:r>
            <a:r>
              <a:rPr lang="en-US" dirty="0" smtClean="0">
                <a:latin typeface="Cambria" panose="02040503050406030204" pitchFamily="18" charset="0"/>
              </a:rPr>
              <a:t> - where George and Myrtle live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Considered to be Flushing, in Queens, NYC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Dead, gray, powdery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People passed through the area in cars and on trains on their way to and from Manhattan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4090988" cy="284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4041"/>
            <a:ext cx="411480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924800" cy="2514600"/>
          </a:xfrm>
        </p:spPr>
        <p:txBody>
          <a:bodyPr>
            <a:normAutofit/>
          </a:bodyPr>
          <a:lstStyle/>
          <a:p>
            <a:pPr marL="585216" indent="-457200"/>
            <a:r>
              <a:rPr lang="en-US" dirty="0" smtClean="0">
                <a:latin typeface="Cambria" panose="02040503050406030204" pitchFamily="18" charset="0"/>
              </a:rPr>
              <a:t>Setting</a:t>
            </a:r>
            <a:endParaRPr lang="en-US" dirty="0">
              <a:latin typeface="Cambria" panose="02040503050406030204" pitchFamily="18" charset="0"/>
            </a:endParaRPr>
          </a:p>
          <a:p>
            <a:pPr marL="859536" lvl="1" indent="-457200"/>
            <a:r>
              <a:rPr lang="en-US" b="1" dirty="0" smtClean="0">
                <a:latin typeface="Cambria" panose="02040503050406030204" pitchFamily="18" charset="0"/>
              </a:rPr>
              <a:t>New York City </a:t>
            </a:r>
            <a:r>
              <a:rPr lang="en-US" dirty="0" smtClean="0">
                <a:latin typeface="Cambria" panose="02040503050406030204" pitchFamily="18" charset="0"/>
              </a:rPr>
              <a:t>and</a:t>
            </a:r>
            <a:r>
              <a:rPr lang="en-US" b="1" dirty="0" smtClean="0">
                <a:latin typeface="Cambria" panose="02040503050406030204" pitchFamily="18" charset="0"/>
              </a:rPr>
              <a:t> Plaza Hotel </a:t>
            </a:r>
            <a:r>
              <a:rPr lang="en-US" dirty="0" smtClean="0">
                <a:latin typeface="Cambria" panose="02040503050406030204" pitchFamily="18" charset="0"/>
              </a:rPr>
              <a:t>– symbolizes excess of the times</a:t>
            </a:r>
          </a:p>
          <a:p>
            <a:pPr marL="1106424" lvl="2" indent="-457200"/>
            <a:r>
              <a:rPr lang="en-US" dirty="0" smtClean="0">
                <a:latin typeface="Cambria" panose="02040503050406030204" pitchFamily="18" charset="0"/>
              </a:rPr>
              <a:t>Where much of the irresponsibility (adultery) and excess (drunkenness) of the novel take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90" y="1295400"/>
            <a:ext cx="3886200" cy="2746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13597"/>
            <a:ext cx="3530328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924800" cy="4953000"/>
          </a:xfrm>
        </p:spPr>
        <p:txBody>
          <a:bodyPr>
            <a:normAutofit fontScale="92500" lnSpcReduction="20000"/>
          </a:bodyPr>
          <a:lstStyle/>
          <a:p>
            <a:pPr marL="128016" indent="0">
              <a:buNone/>
            </a:pPr>
            <a:r>
              <a:rPr lang="en-US" sz="4300" dirty="0" smtClean="0">
                <a:latin typeface="Cambria" panose="02040503050406030204" pitchFamily="18" charset="0"/>
              </a:rPr>
              <a:t>Motifs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</a:rPr>
              <a:t>Money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Hypocrisy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Friendship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Carelessness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Dishonesty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 American Dream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Cars/Driving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Ashes/Dust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Time/Clocks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Colors: green, white, yellow, silver, gold</a:t>
            </a:r>
          </a:p>
          <a:p>
            <a:pPr marL="859536" lvl="1" indent="-4572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40285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953000" cy="5029200"/>
          </a:xfrm>
        </p:spPr>
        <p:txBody>
          <a:bodyPr>
            <a:normAutofit/>
          </a:bodyPr>
          <a:lstStyle/>
          <a:p>
            <a:pPr marL="128016" indent="0">
              <a:buNone/>
            </a:pPr>
            <a:r>
              <a:rPr lang="en-US" sz="4300" dirty="0" smtClean="0">
                <a:latin typeface="Cambria" panose="02040503050406030204" pitchFamily="18" charset="0"/>
              </a:rPr>
              <a:t>Symbols</a:t>
            </a:r>
            <a:endParaRPr lang="en-US" dirty="0" smtClean="0">
              <a:latin typeface="Cambria" panose="02040503050406030204" pitchFamily="18" charset="0"/>
            </a:endParaRP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The green light at the end of Buchanan’s dock</a:t>
            </a: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Gatsby’s library/books</a:t>
            </a: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Dr. T.J. </a:t>
            </a:r>
            <a:r>
              <a:rPr lang="en-US" dirty="0" err="1" smtClean="0">
                <a:latin typeface="Cambria" panose="02040503050406030204" pitchFamily="18" charset="0"/>
              </a:rPr>
              <a:t>Eckleburg’s</a:t>
            </a:r>
            <a:r>
              <a:rPr lang="en-US" dirty="0" smtClean="0">
                <a:latin typeface="Cambria" panose="02040503050406030204" pitchFamily="18" charset="0"/>
              </a:rPr>
              <a:t> eyes on the billboard</a:t>
            </a: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Owl Eyes</a:t>
            </a: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Valley of Ashes</a:t>
            </a:r>
          </a:p>
          <a:p>
            <a:pPr marL="859536" lvl="1" indent="-457200"/>
            <a:r>
              <a:rPr lang="en-US" dirty="0" smtClean="0">
                <a:latin typeface="Cambria" panose="02040503050406030204" pitchFamily="18" charset="0"/>
              </a:rPr>
              <a:t>East Egg/West Egg</a:t>
            </a:r>
          </a:p>
          <a:p>
            <a:pPr marL="859536" lvl="1" indent="-4572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58" y="1752600"/>
            <a:ext cx="2819400" cy="41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327392" cy="464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http://www.pbs.org/kenburns/prohibition/about/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http://www.swisseduc.ch/english/readinglist/fitzgerald_fscott/geo.html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http://www.pbs.org/wgbh/amex/monkeytrial/peopleevents/e_jazzage.html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http://reading.cornell.edu/reading_project_06/gatsby/great_gatsby_resources.htm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http://www.biography.com/people/f-scott-fitzgerald-9296261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http://image1.findagrave.com/photos250/photos/2009/345/344_126064520224.jpg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i.telegraph.co.uk/multimedia/archive/01813/FScott_1813988b.jpg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http://www.brunswick.k12.me.us/hdwyer/the-great-gatsby-study-guide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http://s3.amazonaws.com/cmi-niche/gallery_photos/36676/images/slideshow_feature_Palm-Court----</a:t>
            </a:r>
            <a:r>
              <a:rPr lang="en-US" dirty="0" smtClean="0">
                <a:hlinkClick r:id="rId10"/>
              </a:rPr>
              <a:t>Credit-The-Plaza.jpg?1348853726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http://3.bp.blogspot.com/-uq_qjeAiprA/UMYtlVxtBwI/AAAAAAAAA2w/-</a:t>
            </a:r>
            <a:r>
              <a:rPr lang="en-US" dirty="0" smtClean="0">
                <a:hlinkClick r:id="rId11"/>
              </a:rPr>
              <a:t>bwxOSQ1yiw/s1600/4.jpg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thegreatgatsbysandm.blogspot.com/2011/05/valley-of-ashes.html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1920s – The Jazz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648200" cy="4663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Fitzgerald himself coined the term </a:t>
            </a:r>
          </a:p>
          <a:p>
            <a:r>
              <a:rPr lang="en-US" dirty="0" smtClean="0"/>
              <a:t>Reaction to the death/destruction/loss of innocence from WWI (post-war prosperity)</a:t>
            </a:r>
          </a:p>
          <a:p>
            <a:r>
              <a:rPr lang="en-US" dirty="0" smtClean="0"/>
              <a:t>During this time, there was a mass migration from rural areas to cities where “parties were bigger, the pace was faster, the buildings were higher, the morals looser” (Fitzgerald)</a:t>
            </a:r>
          </a:p>
          <a:p>
            <a:r>
              <a:rPr lang="en-US" dirty="0" smtClean="0"/>
              <a:t>Some called it the first truly modern decade</a:t>
            </a:r>
          </a:p>
          <a:p>
            <a:r>
              <a:rPr lang="en-US" dirty="0" smtClean="0"/>
              <a:t>Louis Armstrong and Duke Ellington were popular musicians of the day</a:t>
            </a:r>
          </a:p>
          <a:p>
            <a:r>
              <a:rPr lang="en-US" dirty="0" smtClean="0"/>
              <a:t>Dances like the Charleston, the Shimmy, and the Toddle </a:t>
            </a:r>
            <a:r>
              <a:rPr lang="en-US" dirty="0"/>
              <a:t>were popular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www.youtube.com/watch?v=yNAOHtmy4j0</a:t>
            </a:r>
            <a:r>
              <a:rPr lang="en-US" dirty="0" smtClean="0"/>
              <a:t>) 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23786"/>
            <a:ext cx="3124200" cy="4091214"/>
          </a:xfrm>
        </p:spPr>
      </p:pic>
    </p:spTree>
    <p:extLst>
      <p:ext uri="{BB962C8B-B14F-4D97-AF65-F5344CB8AC3E}">
        <p14:creationId xmlns:p14="http://schemas.microsoft.com/office/powerpoint/2010/main" val="3104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fashion of the 1920s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374481" cy="288065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022725" cy="301704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1527658" cy="1801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5143"/>
            <a:ext cx="3810000" cy="2781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6579"/>
            <a:ext cx="2170765" cy="25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Men’s fashion of the 1920s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" y="995363"/>
            <a:ext cx="2269301" cy="28146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3581400" cy="22556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46" y="1676400"/>
            <a:ext cx="3581400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2514600" cy="3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4958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Prohibition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4419600" cy="9552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1920-1933 – sale of alcohol was prohibited in the United States; mandated by Constitutional amendment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648200" cy="3611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Meant to improve lives of Americans (faith-driven initiative)</a:t>
            </a:r>
          </a:p>
          <a:p>
            <a:r>
              <a:rPr lang="en-US" dirty="0" smtClean="0"/>
              <a:t>Instead, liquor consumption grew exponentially</a:t>
            </a:r>
          </a:p>
          <a:p>
            <a:r>
              <a:rPr lang="en-US" dirty="0" smtClean="0"/>
              <a:t>Created criminals (lots of $$ to be made) – Gatsby? </a:t>
            </a:r>
          </a:p>
          <a:p>
            <a:r>
              <a:rPr lang="en-US" dirty="0" smtClean="0"/>
              <a:t>Speakeasies were the places to consume liquor (bars)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3121152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22555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74992" cy="4663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September 24, 1896</a:t>
            </a:r>
          </a:p>
          <a:p>
            <a:r>
              <a:rPr lang="en-US" dirty="0" smtClean="0"/>
              <a:t>Died December 21, 1940</a:t>
            </a:r>
          </a:p>
          <a:p>
            <a:r>
              <a:rPr lang="en-US" dirty="0" smtClean="0"/>
              <a:t>Only son of an “aristocratic</a:t>
            </a:r>
          </a:p>
          <a:p>
            <a:pPr marL="82296" indent="0">
              <a:buNone/>
            </a:pPr>
            <a:r>
              <a:rPr lang="en-US" dirty="0"/>
              <a:t>f</a:t>
            </a:r>
            <a:r>
              <a:rPr lang="en-US" dirty="0" smtClean="0"/>
              <a:t>ather” and “energetic mother” –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named after Francis Scott Key, a relative of his father’s</a:t>
            </a:r>
          </a:p>
          <a:p>
            <a:r>
              <a:rPr lang="en-US" dirty="0" smtClean="0"/>
              <a:t>Went to private schools and attended college at Princeton</a:t>
            </a:r>
          </a:p>
          <a:p>
            <a:pPr lvl="1"/>
            <a:r>
              <a:rPr lang="en-US" dirty="0" smtClean="0"/>
              <a:t>Leading figure in a dramatic society, The Triangle Club</a:t>
            </a:r>
          </a:p>
          <a:p>
            <a:pPr lvl="1"/>
            <a:r>
              <a:rPr lang="en-US" dirty="0" smtClean="0"/>
              <a:t>Neglected his studies – flunked out and joined the army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1988483" cy="3165665"/>
          </a:xfrm>
        </p:spPr>
      </p:pic>
    </p:spTree>
    <p:extLst>
      <p:ext uri="{BB962C8B-B14F-4D97-AF65-F5344CB8AC3E}">
        <p14:creationId xmlns:p14="http://schemas.microsoft.com/office/powerpoint/2010/main" val="2226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74992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Met his wife, Zelda, while </a:t>
            </a:r>
          </a:p>
          <a:p>
            <a:pPr marL="82296" indent="0">
              <a:buNone/>
            </a:pPr>
            <a:r>
              <a:rPr lang="en-US" dirty="0"/>
              <a:t>s</a:t>
            </a:r>
            <a:r>
              <a:rPr lang="en-US" dirty="0" smtClean="0"/>
              <a:t>tationed in Alabama</a:t>
            </a:r>
          </a:p>
          <a:p>
            <a:pPr lvl="1"/>
            <a:r>
              <a:rPr lang="en-US" dirty="0" smtClean="0"/>
              <a:t>She refused to marry him due </a:t>
            </a:r>
          </a:p>
          <a:p>
            <a:pPr marL="402336" lvl="1" indent="0">
              <a:buNone/>
            </a:pPr>
            <a:r>
              <a:rPr lang="en-US" dirty="0"/>
              <a:t>t</a:t>
            </a:r>
            <a:r>
              <a:rPr lang="en-US" dirty="0" smtClean="0"/>
              <a:t>o his lack of success </a:t>
            </a:r>
          </a:p>
          <a:p>
            <a:r>
              <a:rPr lang="en-US" dirty="0" smtClean="0"/>
              <a:t>1920 - </a:t>
            </a:r>
            <a:r>
              <a:rPr lang="en-US" dirty="0"/>
              <a:t>p</a:t>
            </a:r>
            <a:r>
              <a:rPr lang="en-US" dirty="0" smtClean="0"/>
              <a:t>ublished his first novel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This Side of Paradise </a:t>
            </a:r>
            <a:r>
              <a:rPr lang="en-US" dirty="0" smtClean="0"/>
              <a:t>– it made him famous!</a:t>
            </a:r>
            <a:endParaRPr lang="en-US" i="1" dirty="0" smtClean="0"/>
          </a:p>
          <a:p>
            <a:pPr lvl="1"/>
            <a:r>
              <a:rPr lang="en-US" dirty="0" smtClean="0"/>
              <a:t>Zelda agreed to marry him</a:t>
            </a:r>
          </a:p>
          <a:p>
            <a:pPr lvl="1"/>
            <a:r>
              <a:rPr lang="en-US" dirty="0" smtClean="0"/>
              <a:t>Called the “prince and princess” of the generation</a:t>
            </a:r>
          </a:p>
          <a:p>
            <a:r>
              <a:rPr lang="en-US" dirty="0" smtClean="0"/>
              <a:t>The couple had a daughter, Scotty, in 1921</a:t>
            </a:r>
          </a:p>
          <a:p>
            <a:endParaRPr lang="en-US" dirty="0" smtClean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165837" cy="1981200"/>
          </a:xfrm>
        </p:spPr>
      </p:pic>
    </p:spTree>
    <p:extLst>
      <p:ext uri="{BB962C8B-B14F-4D97-AF65-F5344CB8AC3E}">
        <p14:creationId xmlns:p14="http://schemas.microsoft.com/office/powerpoint/2010/main" val="3788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73914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family moved to</a:t>
            </a:r>
          </a:p>
          <a:p>
            <a:pPr marL="82296" indent="0">
              <a:buNone/>
            </a:pPr>
            <a:r>
              <a:rPr lang="en-US" dirty="0" smtClean="0"/>
              <a:t> the French Riviera 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Gatsby</a:t>
            </a:r>
            <a:r>
              <a:rPr lang="en-US" dirty="0" smtClean="0"/>
              <a:t> there</a:t>
            </a:r>
          </a:p>
          <a:p>
            <a:r>
              <a:rPr lang="en-US" dirty="0" smtClean="0"/>
              <a:t>Part of a group of ex-pats that included Ernest Hemmingway</a:t>
            </a:r>
          </a:p>
          <a:p>
            <a:r>
              <a:rPr lang="en-US" dirty="0" smtClean="0"/>
              <a:t>In 1930, Zelda had the first of several mental breakdowns</a:t>
            </a:r>
          </a:p>
          <a:p>
            <a:pPr lvl="1"/>
            <a:r>
              <a:rPr lang="en-US" dirty="0" smtClean="0"/>
              <a:t>Sent to sanitarium in Switzerland; she spent the rest of her life in both inpatient and outpatient care</a:t>
            </a:r>
          </a:p>
          <a:p>
            <a:r>
              <a:rPr lang="en-US" dirty="0" smtClean="0"/>
              <a:t>The couple returned to America for good in 1931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657600" cy="2746525"/>
          </a:xfrm>
        </p:spPr>
      </p:pic>
    </p:spTree>
    <p:extLst>
      <p:ext uri="{BB962C8B-B14F-4D97-AF65-F5344CB8AC3E}">
        <p14:creationId xmlns:p14="http://schemas.microsoft.com/office/powerpoint/2010/main" val="2325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143000"/>
          </a:xfrm>
        </p:spPr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7391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Although Fitzgerald </a:t>
            </a:r>
          </a:p>
          <a:p>
            <a:pPr marL="82296" indent="0">
              <a:buNone/>
            </a:pPr>
            <a:r>
              <a:rPr lang="en-US" dirty="0" smtClean="0"/>
              <a:t>was a famous author, the </a:t>
            </a:r>
          </a:p>
          <a:p>
            <a:pPr marL="82296" indent="0">
              <a:buNone/>
            </a:pPr>
            <a:r>
              <a:rPr lang="en-US" dirty="0" smtClean="0"/>
              <a:t>couple spent the money much faster</a:t>
            </a:r>
          </a:p>
          <a:p>
            <a:pPr marL="82296" indent="0">
              <a:buNone/>
            </a:pPr>
            <a:r>
              <a:rPr lang="en-US" dirty="0" smtClean="0"/>
              <a:t> than he earned it. </a:t>
            </a:r>
          </a:p>
          <a:p>
            <a:r>
              <a:rPr lang="en-US" dirty="0" smtClean="0"/>
              <a:t>1935-37 is known as the “crack up” in Fitzgerald life</a:t>
            </a:r>
          </a:p>
          <a:p>
            <a:pPr lvl="1"/>
            <a:r>
              <a:rPr lang="en-US" dirty="0" smtClean="0"/>
              <a:t>Decent into alcoholism</a:t>
            </a:r>
          </a:p>
          <a:p>
            <a:pPr lvl="1"/>
            <a:r>
              <a:rPr lang="en-US" dirty="0" smtClean="0"/>
              <a:t>In debt</a:t>
            </a:r>
          </a:p>
          <a:p>
            <a:pPr lvl="1"/>
            <a:r>
              <a:rPr lang="en-US" dirty="0" smtClean="0"/>
              <a:t>Unable to be a present father for Scotty (sent to boarding schools)</a:t>
            </a:r>
          </a:p>
          <a:p>
            <a:r>
              <a:rPr lang="en-US" dirty="0" smtClean="0"/>
              <a:t>Fitzgerald went to Hollywood in 1937 to try his luck at screenwriting </a:t>
            </a:r>
          </a:p>
          <a:p>
            <a:pPr lvl="1"/>
            <a:r>
              <a:rPr lang="en-US" dirty="0" smtClean="0"/>
              <a:t>He won a substantial contract with MGM, but still wasn’t financially viable due to his debt</a:t>
            </a:r>
          </a:p>
          <a:p>
            <a:pPr lvl="1"/>
            <a:r>
              <a:rPr lang="en-US" dirty="0" smtClean="0"/>
              <a:t>Met and fell in love with </a:t>
            </a:r>
            <a:r>
              <a:rPr lang="en-US" dirty="0" err="1" smtClean="0"/>
              <a:t>Sheilah</a:t>
            </a:r>
            <a:r>
              <a:rPr lang="en-US" dirty="0" smtClean="0"/>
              <a:t> Graham </a:t>
            </a:r>
          </a:p>
          <a:p>
            <a:r>
              <a:rPr lang="en-US" dirty="0" smtClean="0"/>
              <a:t>Fitzgerald died of a heart attack in Graham’s apartment in 1940</a:t>
            </a:r>
          </a:p>
          <a:p>
            <a:r>
              <a:rPr lang="en-US" dirty="0" smtClean="0"/>
              <a:t>Zelda died in a fire in 1948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222500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1024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</vt:lpstr>
      <vt:lpstr>Gill Sans MT</vt:lpstr>
      <vt:lpstr>Verdana</vt:lpstr>
      <vt:lpstr>Wingdings 2</vt:lpstr>
      <vt:lpstr>Solstice</vt:lpstr>
      <vt:lpstr>The Great Gatsby  by F. Scott Fitzgerald</vt:lpstr>
      <vt:lpstr>The 1920s – The Jazz Age</vt:lpstr>
      <vt:lpstr>Women’s fashion of the 1920s</vt:lpstr>
      <vt:lpstr>Men’s fashion of the 1920s</vt:lpstr>
      <vt:lpstr>Prohibition</vt:lpstr>
      <vt:lpstr>F. Scott Fitzgerald</vt:lpstr>
      <vt:lpstr>F. Scott Fitzgerald</vt:lpstr>
      <vt:lpstr>F. Scott Fitzgerald</vt:lpstr>
      <vt:lpstr>F. Scott Fitzgerald</vt:lpstr>
      <vt:lpstr>Famous Works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SOURCES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Systems Center</dc:creator>
  <cp:lastModifiedBy>Barefoot, Kelly</cp:lastModifiedBy>
  <cp:revision>26</cp:revision>
  <dcterms:created xsi:type="dcterms:W3CDTF">2013-03-15T16:09:21Z</dcterms:created>
  <dcterms:modified xsi:type="dcterms:W3CDTF">2016-12-06T12:52:07Z</dcterms:modified>
</cp:coreProperties>
</file>