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46" d="100"/>
          <a:sy n="46" d="100"/>
        </p:scale>
        <p:origin x="66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6027-D5C9-42C4-A9D5-D1C10CF6E94F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3CAF-7537-42F4-8300-15417559F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20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6027-D5C9-42C4-A9D5-D1C10CF6E94F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3CAF-7537-42F4-8300-15417559F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09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6027-D5C9-42C4-A9D5-D1C10CF6E94F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3CAF-7537-42F4-8300-15417559F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67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6027-D5C9-42C4-A9D5-D1C10CF6E94F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3CAF-7537-42F4-8300-15417559F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27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6027-D5C9-42C4-A9D5-D1C10CF6E94F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3CAF-7537-42F4-8300-15417559F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7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6027-D5C9-42C4-A9D5-D1C10CF6E94F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3CAF-7537-42F4-8300-15417559F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01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6027-D5C9-42C4-A9D5-D1C10CF6E94F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3CAF-7537-42F4-8300-15417559F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7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6027-D5C9-42C4-A9D5-D1C10CF6E94F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3CAF-7537-42F4-8300-15417559F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54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6027-D5C9-42C4-A9D5-D1C10CF6E94F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3CAF-7537-42F4-8300-15417559F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12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6027-D5C9-42C4-A9D5-D1C10CF6E94F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3CAF-7537-42F4-8300-15417559F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39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6027-D5C9-42C4-A9D5-D1C10CF6E94F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3CAF-7537-42F4-8300-15417559F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754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C6027-D5C9-42C4-A9D5-D1C10CF6E94F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E3CAF-7537-42F4-8300-15417559F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36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../download.p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www.imdb.com/rg/VIDEO_PLAY/LINK/video/screenplay/vi3237937433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Lucida Calligraphy" panose="03010101010101010101" pitchFamily="66" charset="0"/>
              </a:rPr>
              <a:t>Intro to Homer’s</a:t>
            </a:r>
            <a:endParaRPr lang="en-US" dirty="0">
              <a:latin typeface="Lucida Calligraphy" panose="03010101010101010101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1" dirty="0" smtClean="0">
                <a:latin typeface="Lucida Bright" panose="02040602050505020304" pitchFamily="18" charset="0"/>
              </a:rPr>
              <a:t>The </a:t>
            </a:r>
            <a:r>
              <a:rPr lang="en-US" b="1" i="1" dirty="0" err="1" smtClean="0">
                <a:latin typeface="Lucida Bright" panose="02040602050505020304" pitchFamily="18" charset="0"/>
              </a:rPr>
              <a:t>Illiad</a:t>
            </a:r>
            <a:r>
              <a:rPr lang="en-US" b="1" i="1" dirty="0" smtClean="0">
                <a:latin typeface="Lucida Bright" panose="02040602050505020304" pitchFamily="18" charset="0"/>
              </a:rPr>
              <a:t> </a:t>
            </a:r>
            <a:r>
              <a:rPr lang="en-US" b="1" dirty="0" smtClean="0">
                <a:latin typeface="Lucida Bright" panose="02040602050505020304" pitchFamily="18" charset="0"/>
              </a:rPr>
              <a:t>and </a:t>
            </a:r>
            <a:r>
              <a:rPr lang="en-US" b="1" i="1" dirty="0" smtClean="0">
                <a:latin typeface="Lucida Bright" panose="02040602050505020304" pitchFamily="18" charset="0"/>
              </a:rPr>
              <a:t>The</a:t>
            </a:r>
            <a:r>
              <a:rPr lang="en-US" b="1" dirty="0">
                <a:latin typeface="Lucida Bright" panose="02040602050505020304" pitchFamily="18" charset="0"/>
              </a:rPr>
              <a:t> </a:t>
            </a:r>
            <a:r>
              <a:rPr lang="en-US" b="1" i="1" dirty="0" smtClean="0">
                <a:latin typeface="Lucida Bright" panose="02040602050505020304" pitchFamily="18" charset="0"/>
              </a:rPr>
              <a:t>Odyssey</a:t>
            </a:r>
            <a:endParaRPr lang="en-US" b="1" i="1" dirty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21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Lucida Calligraphy" panose="03010101010101010101" pitchFamily="66" charset="0"/>
              </a:rPr>
              <a:t>Who was Homer? </a:t>
            </a:r>
            <a:endParaRPr lang="en-US" b="1" dirty="0">
              <a:latin typeface="Lucida Calligraphy" panose="03010101010101010101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124" y="2038979"/>
            <a:ext cx="3040117" cy="38174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103" y="514218"/>
            <a:ext cx="2822192" cy="43346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4855" y="1690688"/>
            <a:ext cx="35787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Lucida Bright" panose="02040602050505020304" pitchFamily="18" charset="0"/>
              </a:rPr>
              <a:t>Homer= hostage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Lucida Bright" panose="02040602050505020304" pitchFamily="18" charset="0"/>
              </a:rPr>
              <a:t>Greek poet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Lucida Bright" panose="02040602050505020304" pitchFamily="18" charset="0"/>
              </a:rPr>
              <a:t>Blind?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latin typeface="Lucida Bright" panose="02040602050505020304" pitchFamily="18" charset="0"/>
              </a:rPr>
              <a:t>rhapsode</a:t>
            </a:r>
            <a:endParaRPr lang="en-US" b="1" dirty="0" smtClean="0">
              <a:latin typeface="Lucida Bright" panose="020406020505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Lucida Bright" panose="02040602050505020304" pitchFamily="18" charset="0"/>
              </a:rPr>
              <a:t>800 BCE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latin typeface="Lucida Bright" panose="02040602050505020304" pitchFamily="18" charset="0"/>
              </a:rPr>
              <a:t>The Iliad </a:t>
            </a:r>
            <a:r>
              <a:rPr lang="en-US" b="1" dirty="0" smtClean="0">
                <a:latin typeface="Lucida Bright" panose="02040602050505020304" pitchFamily="18" charset="0"/>
              </a:rPr>
              <a:t>and</a:t>
            </a:r>
            <a:r>
              <a:rPr lang="en-US" b="1" i="1" dirty="0" smtClean="0">
                <a:latin typeface="Lucida Bright" panose="02040602050505020304" pitchFamily="18" charset="0"/>
              </a:rPr>
              <a:t> the Odyssey– </a:t>
            </a:r>
            <a:r>
              <a:rPr lang="en-US" b="1" dirty="0" smtClean="0">
                <a:latin typeface="Lucida Bright" panose="02040602050505020304" pitchFamily="18" charset="0"/>
              </a:rPr>
              <a:t>the “Bibles” of Greek Civilization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9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Lucida Calligraphy" panose="03010101010101010101" pitchFamily="66" charset="0"/>
              </a:rPr>
              <a:t>Greek/Trojan values</a:t>
            </a:r>
            <a:endParaRPr lang="en-US" b="1" dirty="0">
              <a:latin typeface="Lucida Calligraphy" panose="030101010101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Lucida Bright" panose="02040602050505020304" pitchFamily="18" charset="0"/>
              </a:rPr>
              <a:t>Arete</a:t>
            </a:r>
            <a:r>
              <a:rPr lang="en-US" dirty="0" smtClean="0">
                <a:latin typeface="Lucida Bright" panose="02040602050505020304" pitchFamily="18" charset="0"/>
              </a:rPr>
              <a:t> </a:t>
            </a:r>
          </a:p>
          <a:p>
            <a:r>
              <a:rPr lang="en-US" dirty="0" smtClean="0">
                <a:latin typeface="Lucida Bright" panose="02040602050505020304" pitchFamily="18" charset="0"/>
              </a:rPr>
              <a:t>Warrior’s possessions/ spoils of war</a:t>
            </a:r>
          </a:p>
          <a:p>
            <a:r>
              <a:rPr lang="en-US" dirty="0" smtClean="0">
                <a:latin typeface="Lucida Bright" panose="02040602050505020304" pitchFamily="18" charset="0"/>
              </a:rPr>
              <a:t>Pantheon of Gods and Goddesses= ACTIVE</a:t>
            </a:r>
          </a:p>
          <a:p>
            <a:r>
              <a:rPr lang="en-US" dirty="0" smtClean="0">
                <a:latin typeface="Lucida Bright" panose="02040602050505020304" pitchFamily="18" charset="0"/>
              </a:rPr>
              <a:t>RESPECT for the dead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93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Lucida Calligraphy" panose="03010101010101010101" pitchFamily="66" charset="0"/>
              </a:rPr>
              <a:t>Conventions</a:t>
            </a:r>
            <a:endParaRPr lang="en-US" b="1" dirty="0">
              <a:latin typeface="Lucida Calligraphy" panose="030101010101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Lucida Bright" panose="02040602050505020304" pitchFamily="18" charset="0"/>
              </a:rPr>
              <a:t>Invocation</a:t>
            </a:r>
          </a:p>
          <a:p>
            <a:r>
              <a:rPr lang="en-US" b="1" dirty="0" smtClean="0">
                <a:latin typeface="Lucida Bright" panose="02040602050505020304" pitchFamily="18" charset="0"/>
              </a:rPr>
              <a:t>In media res</a:t>
            </a:r>
          </a:p>
          <a:p>
            <a:r>
              <a:rPr lang="en-US" b="1" dirty="0" smtClean="0">
                <a:latin typeface="Lucida Bright" panose="02040602050505020304" pitchFamily="18" charset="0"/>
              </a:rPr>
              <a:t>Flashbacks</a:t>
            </a:r>
          </a:p>
          <a:p>
            <a:r>
              <a:rPr lang="en-US" b="1" dirty="0" smtClean="0">
                <a:latin typeface="Lucida Bright" panose="02040602050505020304" pitchFamily="18" charset="0"/>
              </a:rPr>
              <a:t>Epic similes (Homeric) </a:t>
            </a:r>
          </a:p>
          <a:p>
            <a:r>
              <a:rPr lang="en-US" b="1" dirty="0" smtClean="0">
                <a:latin typeface="Lucida Bright" panose="02040602050505020304" pitchFamily="18" charset="0"/>
              </a:rPr>
              <a:t>Metrical structure (</a:t>
            </a:r>
            <a:r>
              <a:rPr lang="en-US" b="1" dirty="0" smtClean="0">
                <a:latin typeface="Lucida Bright" panose="02040602050505020304" pitchFamily="18" charset="0"/>
                <a:hlinkClick r:id="rId2" action="ppaction://hlinkfile"/>
              </a:rPr>
              <a:t>dactylic hexameter)</a:t>
            </a:r>
            <a:endParaRPr lang="en-US" b="1" dirty="0" smtClean="0">
              <a:latin typeface="Lucida Bright" panose="02040602050505020304" pitchFamily="18" charset="0"/>
            </a:endParaRPr>
          </a:p>
          <a:p>
            <a:r>
              <a:rPr lang="en-US" b="1" dirty="0" smtClean="0">
                <a:latin typeface="Lucida Bright" panose="02040602050505020304" pitchFamily="18" charset="0"/>
              </a:rPr>
              <a:t>Stock epithets </a:t>
            </a:r>
            <a:endParaRPr lang="en-US" b="1" dirty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5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Lucida Calligraphy" panose="03010101010101010101" pitchFamily="66" charset="0"/>
              </a:rPr>
              <a:t>The Iliad</a:t>
            </a:r>
            <a:endParaRPr lang="en-US" b="1" dirty="0">
              <a:latin typeface="Lucida Calligraphy" panose="03010101010101010101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57" y="1418419"/>
            <a:ext cx="5184377" cy="287638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577" y="1027906"/>
            <a:ext cx="5142342" cy="48098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6257" y="4430110"/>
            <a:ext cx="53577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Lucida Bright" panose="02040602050505020304" pitchFamily="18" charset="0"/>
              </a:rPr>
              <a:t>10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Lucida Bright" panose="02040602050505020304" pitchFamily="18" charset="0"/>
              </a:rPr>
              <a:t>Greeks/ Trojans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Lucida Bright" panose="02040602050505020304" pitchFamily="18" charset="0"/>
              </a:rPr>
              <a:t>Aphrodite/Athena/Hera-- Helen of Troy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Lucida Bright" panose="02040602050505020304" pitchFamily="18" charset="0"/>
              </a:rPr>
              <a:t>Agamemnon/ Priam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latin typeface="Lucida Bright" panose="02040602050505020304" pitchFamily="18" charset="0"/>
              </a:rPr>
              <a:t>Patrocles</a:t>
            </a:r>
            <a:endParaRPr lang="en-US" b="1" dirty="0" smtClean="0">
              <a:latin typeface="Lucida Bright" panose="020406020505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Lucida Bright" panose="02040602050505020304" pitchFamily="18" charset="0"/>
              </a:rPr>
              <a:t>Achilles vs </a:t>
            </a:r>
            <a:r>
              <a:rPr lang="en-US" b="1" dirty="0" err="1" smtClean="0">
                <a:latin typeface="Lucida Bright" panose="02040602050505020304" pitchFamily="18" charset="0"/>
              </a:rPr>
              <a:t>Hektor</a:t>
            </a:r>
            <a:endParaRPr lang="en-US" b="1" dirty="0" smtClean="0">
              <a:latin typeface="Lucida Bright" panose="020406020505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Lucida Bright" panose="02040602050505020304" pitchFamily="18" charset="0"/>
              </a:rPr>
              <a:t>Odysseus and the Trojan Horse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Lucida Bright" panose="02040602050505020304" pitchFamily="18" charset="0"/>
              </a:rPr>
              <a:t>Paris  </a:t>
            </a:r>
            <a:endParaRPr lang="en-US" b="1" dirty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57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946" y="365125"/>
            <a:ext cx="4099646" cy="6160670"/>
          </a:xfrm>
        </p:spPr>
      </p:pic>
    </p:spTree>
    <p:extLst>
      <p:ext uri="{BB962C8B-B14F-4D97-AF65-F5344CB8AC3E}">
        <p14:creationId xmlns:p14="http://schemas.microsoft.com/office/powerpoint/2010/main" val="261111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Lucida Calligraphy" panose="03010101010101010101" pitchFamily="66" charset="0"/>
              </a:rPr>
              <a:t>The Odyssey</a:t>
            </a:r>
            <a:endParaRPr lang="en-US" b="1" dirty="0">
              <a:latin typeface="Lucida Calligraphy" panose="03010101010101010101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070" y="1296789"/>
            <a:ext cx="10013730" cy="5198604"/>
          </a:xfrm>
        </p:spPr>
      </p:pic>
    </p:spTree>
    <p:extLst>
      <p:ext uri="{BB962C8B-B14F-4D97-AF65-F5344CB8AC3E}">
        <p14:creationId xmlns:p14="http://schemas.microsoft.com/office/powerpoint/2010/main" val="322898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Lucida Calligraphy" panose="03010101010101010101" pitchFamily="66" charset="0"/>
              </a:rPr>
              <a:t>The Odyssey</a:t>
            </a:r>
            <a:endParaRPr lang="en-US" b="1" dirty="0">
              <a:latin typeface="Lucida Calligraphy" panose="030101010101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537841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Lucida Bright" panose="02040602050505020304" pitchFamily="18" charset="0"/>
              </a:rPr>
              <a:t>Odysseus, King of Ithaca</a:t>
            </a:r>
          </a:p>
          <a:p>
            <a:r>
              <a:rPr lang="en-US" dirty="0" smtClean="0">
                <a:latin typeface="Lucida Bright" panose="02040602050505020304" pitchFamily="18" charset="0"/>
              </a:rPr>
              <a:t>Return from Trojan War</a:t>
            </a:r>
          </a:p>
          <a:p>
            <a:r>
              <a:rPr lang="en-US" dirty="0" smtClean="0">
                <a:latin typeface="Lucida Bright" panose="02040602050505020304" pitchFamily="18" charset="0"/>
              </a:rPr>
              <a:t>Cunning; skills with a bow and arrow</a:t>
            </a:r>
          </a:p>
          <a:p>
            <a:r>
              <a:rPr lang="en-US" dirty="0" smtClean="0">
                <a:latin typeface="Lucida Bright" panose="02040602050505020304" pitchFamily="18" charset="0"/>
              </a:rPr>
              <a:t>10 years</a:t>
            </a:r>
          </a:p>
          <a:p>
            <a:r>
              <a:rPr lang="en-US" dirty="0" smtClean="0">
                <a:latin typeface="Lucida Bright" panose="02040602050505020304" pitchFamily="18" charset="0"/>
              </a:rPr>
              <a:t>Cyclops, sirens, cannibals, hydra, enchantresses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776" y="0"/>
            <a:ext cx="68238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1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131</Words>
  <Application>Microsoft Office PowerPoint</Application>
  <PresentationFormat>Widescreen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Lucida Bright</vt:lpstr>
      <vt:lpstr>Lucida Calligraphy</vt:lpstr>
      <vt:lpstr>Office Theme</vt:lpstr>
      <vt:lpstr>Intro to Homer’s</vt:lpstr>
      <vt:lpstr>Who was Homer? </vt:lpstr>
      <vt:lpstr>Greek/Trojan values</vt:lpstr>
      <vt:lpstr>Conventions</vt:lpstr>
      <vt:lpstr>The Iliad</vt:lpstr>
      <vt:lpstr>PowerPoint Presentation</vt:lpstr>
      <vt:lpstr>The Odyssey</vt:lpstr>
      <vt:lpstr>The Odyssey</vt:lpstr>
    </vt:vector>
  </TitlesOfParts>
  <Company>Peters Township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Homer’s</dc:title>
  <dc:creator>Barefoot, Kelly</dc:creator>
  <cp:lastModifiedBy>Barefoot, Kelly</cp:lastModifiedBy>
  <cp:revision>8</cp:revision>
  <dcterms:created xsi:type="dcterms:W3CDTF">2017-04-30T19:02:29Z</dcterms:created>
  <dcterms:modified xsi:type="dcterms:W3CDTF">2017-05-01T12:01:52Z</dcterms:modified>
</cp:coreProperties>
</file>